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2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3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2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52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5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9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1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5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5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1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8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4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8061-47AC-3147-A273-3D4D9565B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Concepts!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41146-07A4-3542-975D-1CDB743A2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these will be helpful!</a:t>
            </a:r>
          </a:p>
        </p:txBody>
      </p:sp>
    </p:spTree>
    <p:extLst>
      <p:ext uri="{BB962C8B-B14F-4D97-AF65-F5344CB8AC3E}">
        <p14:creationId xmlns:p14="http://schemas.microsoft.com/office/powerpoint/2010/main" val="199827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2D29-F2B7-854B-98DE-4B8935E23D43}"/>
              </a:ext>
            </a:extLst>
          </p:cNvPr>
          <p:cNvSpPr txBox="1">
            <a:spLocks/>
          </p:cNvSpPr>
          <p:nvPr/>
        </p:nvSpPr>
        <p:spPr>
          <a:xfrm>
            <a:off x="268941" y="218588"/>
            <a:ext cx="1182575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Event = Alexa Skill</a:t>
            </a:r>
          </a:p>
          <a:p>
            <a:r>
              <a:rPr lang="en-US" dirty="0"/>
              <a:t>Function = Update Calendar, Play Music, Look up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A9F27-D75B-D74F-A3BC-0D749D4D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58" y="2371164"/>
            <a:ext cx="9753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2D29-F2B7-854B-98DE-4B8935E23D43}"/>
              </a:ext>
            </a:extLst>
          </p:cNvPr>
          <p:cNvSpPr txBox="1">
            <a:spLocks/>
          </p:cNvSpPr>
          <p:nvPr/>
        </p:nvSpPr>
        <p:spPr>
          <a:xfrm>
            <a:off x="268941" y="218588"/>
            <a:ext cx="1182575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Event = Notification via SNS</a:t>
            </a:r>
          </a:p>
          <a:p>
            <a:r>
              <a:rPr lang="en-US" dirty="0"/>
              <a:t>Function = Slack API call to post a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A794F-0A72-8F4A-8605-D2A51577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77" y="2124636"/>
            <a:ext cx="8679382" cy="4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EEBF-5C58-2548-9800-B8BA5D7B1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Event</a:t>
            </a:r>
            <a:r>
              <a:rPr lang="en-AU" b="0" dirty="0"/>
              <a:t>-</a:t>
            </a:r>
            <a:r>
              <a:rPr lang="en-AU" dirty="0"/>
              <a:t>driven architecture</a:t>
            </a:r>
            <a:r>
              <a:rPr lang="en-AU" b="0" dirty="0"/>
              <a:t> is a software </a:t>
            </a:r>
            <a:r>
              <a:rPr lang="en-AU" dirty="0"/>
              <a:t>architecture</a:t>
            </a:r>
            <a:r>
              <a:rPr lang="en-AU" b="0" dirty="0"/>
              <a:t> pattern promoting the production, detection, consumption of, and reaction to events.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1372C-B08F-8D44-BE9F-EF714A222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411276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4222-B1DD-2D4D-8832-C1F3D301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Why/Why Not Event-Driven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0C63-B3EC-F844-A003-653461CB4E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way to decouple systems</a:t>
            </a:r>
          </a:p>
          <a:p>
            <a:r>
              <a:rPr lang="en-US" dirty="0"/>
              <a:t>Compliments Agile ways of working</a:t>
            </a:r>
          </a:p>
          <a:p>
            <a:r>
              <a:rPr lang="en-US" dirty="0"/>
              <a:t>Easier to model systems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A8976-7E44-1745-9BDD-F19C3E9C96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get complicated</a:t>
            </a:r>
          </a:p>
        </p:txBody>
      </p:sp>
    </p:spTree>
    <p:extLst>
      <p:ext uri="{BB962C8B-B14F-4D97-AF65-F5344CB8AC3E}">
        <p14:creationId xmlns:p14="http://schemas.microsoft.com/office/powerpoint/2010/main" val="134931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7812C-3609-DE43-9D8F-73A9ADBB2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AU" dirty="0"/>
              <a:t>The Serverless Framework is an open-source CLI for building and deploying serverless applications.”</a:t>
            </a:r>
          </a:p>
          <a:p>
            <a:r>
              <a:rPr lang="en-US" dirty="0"/>
              <a:t>https://</a:t>
            </a:r>
            <a:r>
              <a:rPr lang="en-US" dirty="0" err="1"/>
              <a:t>serverless.com</a:t>
            </a:r>
            <a:r>
              <a:rPr lang="en-US" dirty="0"/>
              <a:t>/framework/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3EC3D-0405-E04F-AFC1-D1FE9680D1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68805" cy="4075465"/>
          </a:xfrm>
        </p:spPr>
        <p:txBody>
          <a:bodyPr>
            <a:normAutofit/>
          </a:bodyPr>
          <a:lstStyle/>
          <a:p>
            <a:r>
              <a:rPr lang="en-US" dirty="0"/>
              <a:t>You can use infrastructure as code to deploy a serverless application and it’s supporting resources via the Command Line.</a:t>
            </a:r>
          </a:p>
          <a:p>
            <a:r>
              <a:rPr lang="en-US" dirty="0"/>
              <a:t>In the context of AWS, you can use the Serverless Framework to deploy a Lambda function and it’s associated resources.</a:t>
            </a:r>
          </a:p>
          <a:p>
            <a:r>
              <a:rPr lang="en-US" dirty="0"/>
              <a:t>Use cases include any functions you might use Lambda.</a:t>
            </a:r>
          </a:p>
          <a:p>
            <a:r>
              <a:rPr lang="en-US" dirty="0"/>
              <a:t>There’s loads of examples at https://</a:t>
            </a:r>
            <a:r>
              <a:rPr lang="en-US" dirty="0" err="1"/>
              <a:t>serverless.com</a:t>
            </a:r>
            <a:r>
              <a:rPr lang="en-US" dirty="0"/>
              <a:t>/examples/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0A251-510B-7048-A26C-10D4FC498282}"/>
              </a:ext>
            </a:extLst>
          </p:cNvPr>
          <p:cNvSpPr/>
          <p:nvPr/>
        </p:nvSpPr>
        <p:spPr>
          <a:xfrm>
            <a:off x="786373" y="1568428"/>
            <a:ext cx="6023064" cy="15561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930C1-762A-214E-89FA-EF1E84C1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0" y="1627250"/>
            <a:ext cx="5967749" cy="14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14D46-F276-A74A-B90C-E64EECDB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927100"/>
            <a:ext cx="8553984" cy="5000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ECAB4A-7D68-E243-B848-CA3BC92BE29F}"/>
              </a:ext>
            </a:extLst>
          </p:cNvPr>
          <p:cNvSpPr txBox="1">
            <a:spLocks/>
          </p:cNvSpPr>
          <p:nvPr/>
        </p:nvSpPr>
        <p:spPr>
          <a:xfrm>
            <a:off x="1522694" y="2185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sls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382300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F9F8-534E-0843-8CD9-EE32F1B9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we’re covering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9D6D1-E4A3-E54B-AAEB-333ECB4B5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588" y="719992"/>
            <a:ext cx="5414962" cy="5414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C8A3B-4F87-E341-8086-04A4B8A61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9"/>
            <a:ext cx="3547533" cy="3600311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AWS/Cloud Technology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Static Website Hosting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Infrastructure as Code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Lambda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Event-Driven Architecture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Serverless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0E9D-84CC-E745-9D5C-447A6D3F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36" y="172184"/>
            <a:ext cx="2541026" cy="2541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E59F4-BA6F-F640-B418-C9BAF52B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080" y="4343133"/>
            <a:ext cx="1791821" cy="1791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B2BBC-C26A-3F44-BE15-60DC747CABAB}"/>
              </a:ext>
            </a:extLst>
          </p:cNvPr>
          <p:cNvSpPr/>
          <p:nvPr/>
        </p:nvSpPr>
        <p:spPr>
          <a:xfrm>
            <a:off x="4998588" y="5086362"/>
            <a:ext cx="3140700" cy="885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3BD39-0947-1E48-A483-CD08BCBC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3" y="5150542"/>
            <a:ext cx="3030071" cy="757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F8AA8-B5FD-4742-AD22-7D7C5ACDD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54" y="708799"/>
            <a:ext cx="2331588" cy="23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672D-80DE-FB4E-9639-83C9BE92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/ Cloud 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F1EDF-E120-C448-AA8D-B1F301A7B687}"/>
              </a:ext>
            </a:extLst>
          </p:cNvPr>
          <p:cNvSpPr/>
          <p:nvPr/>
        </p:nvSpPr>
        <p:spPr>
          <a:xfrm>
            <a:off x="1021976" y="2287008"/>
            <a:ext cx="10811436" cy="3791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AA33C-9551-D342-AD0E-3C1D2B25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99" y="2151530"/>
            <a:ext cx="3090562" cy="1909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5FDA1-A496-6143-9937-64374807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28" y="2555837"/>
            <a:ext cx="2880718" cy="150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50889-F5F4-9145-8DB7-E1211EA5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18" y="2287007"/>
            <a:ext cx="2723776" cy="204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B48A5-99B3-7241-BC87-2993C3599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599" y="4524551"/>
            <a:ext cx="2770436" cy="1040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542F2-32CC-6041-BC41-F08412BA5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6" y="4329840"/>
            <a:ext cx="2733140" cy="143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F1B8D6-A913-E349-8664-F4DF4C38E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918" y="4201983"/>
            <a:ext cx="2785035" cy="15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DE9AE-46F2-BD4B-8091-B0C76FBB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42" y="1081456"/>
            <a:ext cx="3657600" cy="29485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E98A-383E-C742-ABB3-BF25C14EC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technology has democratized the use of really expensive hardware!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85927-B43E-2D4A-9868-5BBE5990DE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Instead of companies spending loads on setting up, running and maintaining their own hardware/data centers to host their application, databases </a:t>
            </a:r>
            <a:r>
              <a:rPr lang="en-US" dirty="0" err="1"/>
              <a:t>etc</a:t>
            </a:r>
            <a:r>
              <a:rPr lang="en-US" dirty="0"/>
              <a:t> – they can ‘rent’ the required resources from cloud providers.</a:t>
            </a:r>
          </a:p>
          <a:p>
            <a:endParaRPr lang="en-US" dirty="0"/>
          </a:p>
          <a:p>
            <a:r>
              <a:rPr lang="en-US" dirty="0"/>
              <a:t>Economies of scale mean cloud providers can ‘rent’ out these resources at a competitive price.</a:t>
            </a:r>
          </a:p>
          <a:p>
            <a:endParaRPr lang="en-US" dirty="0"/>
          </a:p>
          <a:p>
            <a:r>
              <a:rPr lang="en-US" dirty="0"/>
              <a:t>As long as you’re managing your resources correctly, this can save companies a lot of money!</a:t>
            </a:r>
          </a:p>
        </p:txBody>
      </p:sp>
    </p:spTree>
    <p:extLst>
      <p:ext uri="{BB962C8B-B14F-4D97-AF65-F5344CB8AC3E}">
        <p14:creationId xmlns:p14="http://schemas.microsoft.com/office/powerpoint/2010/main" val="98215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DCF9-8F47-5448-9A11-8017037A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2951396"/>
            <a:ext cx="11196606" cy="1468800"/>
          </a:xfrm>
        </p:spPr>
        <p:txBody>
          <a:bodyPr/>
          <a:lstStyle/>
          <a:p>
            <a:r>
              <a:rPr lang="en-US" dirty="0"/>
              <a:t>“A static web page is a web page that is delivered to the user exactly as stored, in contrast to dynamic web pages which are generated by a web application.”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3DF9-0D50-A243-82A8-3F67770F7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245873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46DE-5AC4-3E41-8D34-CEA9545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3BE1-BDCE-D84F-915F-F633D457BD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Version control your infrastructure</a:t>
            </a:r>
          </a:p>
          <a:p>
            <a:r>
              <a:rPr lang="en-US" dirty="0"/>
              <a:t>Examples: Storage, Servers, Databases, Permissions</a:t>
            </a:r>
          </a:p>
          <a:p>
            <a:r>
              <a:rPr lang="en-US" dirty="0"/>
              <a:t>Terra Form (</a:t>
            </a:r>
            <a:r>
              <a:rPr lang="en-US" dirty="0" err="1"/>
              <a:t>Hashicorp</a:t>
            </a:r>
            <a:r>
              <a:rPr lang="en-US" dirty="0"/>
              <a:t>), CloudFormation (AWS), Resource Manager Templates (Azure) and others…</a:t>
            </a:r>
          </a:p>
          <a:p>
            <a:r>
              <a:rPr lang="en-US" dirty="0"/>
              <a:t>Old world = manual, not consistent, no version control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32AA9-4FC8-874B-966B-18A650D73F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4879" y="1628107"/>
            <a:ext cx="4827121" cy="48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2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A5DBB-099D-1347-8A8C-5439B2927FDD}"/>
              </a:ext>
            </a:extLst>
          </p:cNvPr>
          <p:cNvSpPr/>
          <p:nvPr/>
        </p:nvSpPr>
        <p:spPr>
          <a:xfrm>
            <a:off x="2581835" y="1358152"/>
            <a:ext cx="106904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AWSTemplateFormatVersion</a:t>
            </a:r>
            <a:r>
              <a:rPr lang="en-US" dirty="0">
                <a:latin typeface="Courier" pitchFamily="2" charset="0"/>
              </a:rPr>
              <a:t>: 2010-09-09</a:t>
            </a:r>
          </a:p>
          <a:p>
            <a:r>
              <a:rPr lang="en-US" dirty="0">
                <a:latin typeface="Courier" pitchFamily="2" charset="0"/>
              </a:rPr>
              <a:t>Resources:</a:t>
            </a:r>
          </a:p>
          <a:p>
            <a:r>
              <a:rPr lang="en-US" dirty="0">
                <a:latin typeface="Courier" pitchFamily="2" charset="0"/>
              </a:rPr>
              <a:t>  S3Bucket:</a:t>
            </a:r>
          </a:p>
          <a:p>
            <a:r>
              <a:rPr lang="en-US" dirty="0">
                <a:latin typeface="Courier" pitchFamily="2" charset="0"/>
              </a:rPr>
              <a:t>    Type: AWS::S3::Bucket</a:t>
            </a:r>
          </a:p>
          <a:p>
            <a:r>
              <a:rPr lang="en-US" dirty="0">
                <a:latin typeface="Courier" pitchFamily="2" charset="0"/>
              </a:rPr>
              <a:t>    Properties:</a:t>
            </a:r>
          </a:p>
          <a:p>
            <a:r>
              <a:rPr lang="en-US" dirty="0">
                <a:latin typeface="Courier" pitchFamily="2" charset="0"/>
              </a:rPr>
              <a:t>      </a:t>
            </a:r>
            <a:r>
              <a:rPr lang="en-US" dirty="0" err="1">
                <a:latin typeface="Courier" pitchFamily="2" charset="0"/>
              </a:rPr>
              <a:t>AccessControl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 err="1">
                <a:latin typeface="Courier" pitchFamily="2" charset="0"/>
              </a:rPr>
              <a:t>PublicRead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  </a:t>
            </a:r>
            <a:r>
              <a:rPr lang="en-US" dirty="0" err="1">
                <a:latin typeface="Courier" pitchFamily="2" charset="0"/>
              </a:rPr>
              <a:t>WebsiteConfiguration</a:t>
            </a:r>
            <a:r>
              <a:rPr lang="en-US" dirty="0">
                <a:latin typeface="Courier" pitchFamily="2" charset="0"/>
              </a:rPr>
              <a:t>:</a:t>
            </a:r>
          </a:p>
          <a:p>
            <a:r>
              <a:rPr lang="en-US" dirty="0">
                <a:latin typeface="Courier" pitchFamily="2" charset="0"/>
              </a:rPr>
              <a:t>        </a:t>
            </a:r>
            <a:r>
              <a:rPr lang="en-US" dirty="0" err="1">
                <a:latin typeface="Courier" pitchFamily="2" charset="0"/>
              </a:rPr>
              <a:t>IndexDocument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 err="1">
                <a:latin typeface="Courier" pitchFamily="2" charset="0"/>
              </a:rPr>
              <a:t>index.html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DeletionPolicy</a:t>
            </a:r>
            <a:r>
              <a:rPr lang="en-US" dirty="0">
                <a:latin typeface="Courier" pitchFamily="2" charset="0"/>
              </a:rPr>
              <a:t>: Retain</a:t>
            </a:r>
          </a:p>
          <a:p>
            <a:r>
              <a:rPr lang="en-US" dirty="0">
                <a:latin typeface="Courier" pitchFamily="2" charset="0"/>
              </a:rPr>
              <a:t>Bucket: !Ref S3Bucket</a:t>
            </a:r>
          </a:p>
          <a:p>
            <a:r>
              <a:rPr lang="en-US" dirty="0">
                <a:latin typeface="Courier" pitchFamily="2" charset="0"/>
              </a:rPr>
              <a:t>Outputs: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WebsiteURL</a:t>
            </a:r>
            <a:r>
              <a:rPr lang="en-US" dirty="0">
                <a:latin typeface="Courier" pitchFamily="2" charset="0"/>
              </a:rPr>
              <a:t>:</a:t>
            </a:r>
          </a:p>
          <a:p>
            <a:r>
              <a:rPr lang="en-US" dirty="0">
                <a:latin typeface="Courier" pitchFamily="2" charset="0"/>
              </a:rPr>
              <a:t>    Value: !</a:t>
            </a:r>
            <a:r>
              <a:rPr lang="en-US" dirty="0" err="1">
                <a:latin typeface="Courier" pitchFamily="2" charset="0"/>
              </a:rPr>
              <a:t>GetAtt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      - S3Bucket</a:t>
            </a:r>
          </a:p>
          <a:p>
            <a:r>
              <a:rPr lang="en-US" dirty="0">
                <a:latin typeface="Courier" pitchFamily="2" charset="0"/>
              </a:rPr>
              <a:t>      - </a:t>
            </a:r>
            <a:r>
              <a:rPr lang="en-US" dirty="0" err="1">
                <a:latin typeface="Courier" pitchFamily="2" charset="0"/>
              </a:rPr>
              <a:t>WebsiteURL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Description: URL for website hosted on S3</a:t>
            </a:r>
          </a:p>
          <a:p>
            <a:r>
              <a:rPr lang="en-US" dirty="0">
                <a:latin typeface="Courier" pitchFamily="2" charset="0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14AB0-E26A-2D4A-B358-E1875775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39422">
            <a:off x="7570694" y="2692008"/>
            <a:ext cx="4251831" cy="14881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4D3732-1FED-8C45-8374-18DC01708647}"/>
              </a:ext>
            </a:extLst>
          </p:cNvPr>
          <p:cNvSpPr txBox="1">
            <a:spLocks/>
          </p:cNvSpPr>
          <p:nvPr/>
        </p:nvSpPr>
        <p:spPr>
          <a:xfrm>
            <a:off x="1522694" y="2185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Cloudformation</a:t>
            </a:r>
            <a:r>
              <a:rPr lang="en-US" dirty="0"/>
              <a:t> in </a:t>
            </a:r>
            <a:r>
              <a:rPr lang="en-US" dirty="0" err="1"/>
              <a:t>Yaml</a:t>
            </a:r>
            <a:r>
              <a:rPr lang="en-US" dirty="0"/>
              <a:t>: s3 Bucket</a:t>
            </a:r>
          </a:p>
        </p:txBody>
      </p:sp>
    </p:spTree>
    <p:extLst>
      <p:ext uri="{BB962C8B-B14F-4D97-AF65-F5344CB8AC3E}">
        <p14:creationId xmlns:p14="http://schemas.microsoft.com/office/powerpoint/2010/main" val="109502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196-58C5-F344-AAAF-0E4A2F21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84476-6855-3548-BB66-3C830ABC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Scales on demand and you only pay for the service when it’s invoked. </a:t>
            </a:r>
          </a:p>
          <a:p>
            <a:r>
              <a:rPr lang="en-US" dirty="0"/>
              <a:t>Execute your function based on events</a:t>
            </a:r>
          </a:p>
          <a:p>
            <a:pPr lvl="1"/>
            <a:r>
              <a:rPr lang="en-US" dirty="0"/>
              <a:t> Event Notification</a:t>
            </a:r>
          </a:p>
          <a:p>
            <a:pPr lvl="1"/>
            <a:r>
              <a:rPr lang="en-US" dirty="0"/>
              <a:t>State/Data Change</a:t>
            </a:r>
          </a:p>
          <a:p>
            <a:r>
              <a:rPr lang="en-US" dirty="0"/>
              <a:t>Lambdas can run for maximum 15mins and can support 1000 concurrent invocations</a:t>
            </a:r>
          </a:p>
          <a:p>
            <a:r>
              <a:rPr lang="en-US" dirty="0"/>
              <a:t>Lambda functions can be written in </a:t>
            </a:r>
            <a:r>
              <a:rPr lang="en-AU" dirty="0"/>
              <a:t>Node.js, Java, Go and C# and Python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B9550-6843-3543-BDE0-A7DE828EA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/>
              <a:t>Lambda allows you to run code without worrying about the underlying infrastructure!</a:t>
            </a:r>
          </a:p>
          <a:p>
            <a:r>
              <a:rPr lang="en-US" sz="3000" dirty="0"/>
              <a:t>Lambda is an example of a serverless resource.</a:t>
            </a:r>
          </a:p>
        </p:txBody>
      </p:sp>
    </p:spTree>
    <p:extLst>
      <p:ext uri="{BB962C8B-B14F-4D97-AF65-F5344CB8AC3E}">
        <p14:creationId xmlns:p14="http://schemas.microsoft.com/office/powerpoint/2010/main" val="315825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2D29-F2B7-854B-98DE-4B8935E23D43}"/>
              </a:ext>
            </a:extLst>
          </p:cNvPr>
          <p:cNvSpPr txBox="1">
            <a:spLocks/>
          </p:cNvSpPr>
          <p:nvPr/>
        </p:nvSpPr>
        <p:spPr>
          <a:xfrm>
            <a:off x="268941" y="218588"/>
            <a:ext cx="1182575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Event = User Clicks Link (API Gateway Event)</a:t>
            </a:r>
          </a:p>
          <a:p>
            <a:r>
              <a:rPr lang="en-US" dirty="0"/>
              <a:t>Function = Retrieve Requested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6B5BD-F951-A74B-9FD8-5F7ABE82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245"/>
            <a:ext cx="12192000" cy="36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6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{4C0BAB2D-C2CC-2547-9755-779170AFBB4F}tf10001121</Template>
  <TotalTime>1330</TotalTime>
  <Words>482</Words>
  <Application>Microsoft Macintosh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Century Gothic</vt:lpstr>
      <vt:lpstr>Courier</vt:lpstr>
      <vt:lpstr>Courier New</vt:lpstr>
      <vt:lpstr>Wingdings 2</vt:lpstr>
      <vt:lpstr>Quotable</vt:lpstr>
      <vt:lpstr>Key Concepts!</vt:lpstr>
      <vt:lpstr>Here’s what we’re covering</vt:lpstr>
      <vt:lpstr>AWS / Cloud Technology</vt:lpstr>
      <vt:lpstr>PowerPoint Presentation</vt:lpstr>
      <vt:lpstr>“A static web page is a web page that is delivered to the user exactly as stored, in contrast to dynamic web pages which are generated by a web application.”</vt:lpstr>
      <vt:lpstr>Infrastructure as Code</vt:lpstr>
      <vt:lpstr>PowerPoint Presentation</vt:lpstr>
      <vt:lpstr>Lambda</vt:lpstr>
      <vt:lpstr>PowerPoint Presentation</vt:lpstr>
      <vt:lpstr>PowerPoint Presentation</vt:lpstr>
      <vt:lpstr>PowerPoint Presentation</vt:lpstr>
      <vt:lpstr>Event-driven architecture is a software architecture pattern promoting the production, detection, consumption of, and reaction to events.</vt:lpstr>
      <vt:lpstr>Why/Why Not Event-Driven Architecture?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Concepts!</dc:title>
  <dc:creator>Franca Moretto</dc:creator>
  <cp:lastModifiedBy>Franca Moretto</cp:lastModifiedBy>
  <cp:revision>15</cp:revision>
  <dcterms:created xsi:type="dcterms:W3CDTF">2019-01-14T04:36:07Z</dcterms:created>
  <dcterms:modified xsi:type="dcterms:W3CDTF">2019-01-15T02:46:18Z</dcterms:modified>
</cp:coreProperties>
</file>